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75" r:id="rId2"/>
    <p:sldId id="278" r:id="rId3"/>
    <p:sldId id="279" r:id="rId4"/>
    <p:sldId id="280" r:id="rId5"/>
    <p:sldId id="283" r:id="rId6"/>
    <p:sldId id="281" r:id="rId7"/>
    <p:sldId id="282" r:id="rId8"/>
    <p:sldId id="284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9" r:id="rId21"/>
    <p:sldId id="268" r:id="rId22"/>
    <p:sldId id="271" r:id="rId23"/>
    <p:sldId id="270" r:id="rId24"/>
    <p:sldId id="272" r:id="rId25"/>
    <p:sldId id="277" r:id="rId26"/>
    <p:sldId id="273" r:id="rId27"/>
    <p:sldId id="274" r:id="rId28"/>
    <p:sldId id="276" r:id="rId2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6C75593-A367-4B8F-BE6A-96BFB2D5DB40}">
          <p14:sldIdLst>
            <p14:sldId id="275"/>
            <p14:sldId id="278"/>
            <p14:sldId id="279"/>
            <p14:sldId id="280"/>
            <p14:sldId id="283"/>
            <p14:sldId id="281"/>
            <p14:sldId id="282"/>
            <p14:sldId id="284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9"/>
            <p14:sldId id="268"/>
            <p14:sldId id="271"/>
            <p14:sldId id="270"/>
            <p14:sldId id="272"/>
            <p14:sldId id="277"/>
            <p14:sldId id="273"/>
            <p14:sldId id="274"/>
            <p14:sldId id="276"/>
          </p14:sldIdLst>
        </p14:section>
        <p14:section name="Раздел без заголовка" id="{81AD7092-AF25-48A2-8B1C-7159CE5A36D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5FAAE-A95B-47C6-AC86-10797CB02FE0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BCA43-D770-4BA5-9A77-5D26718FF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972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6E9F6-5E34-4086-B4F2-8D0D548BC9B2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A92B9-ABE9-4635-91D4-AD8F947DD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19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80212-C961-43FA-B164-C7D3D2B856A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Iskander.Salihov@tatar.ru" TargetMode="External"/><Relationship Id="rId2" Type="http://schemas.openxmlformats.org/officeDocument/2006/relationships/hyperlink" Target="mailto:Evgeniya.Katkova@tatar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elp@gisee.r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per.gisee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2"/>
          <p:cNvSpPr>
            <a:spLocks noGrp="1"/>
          </p:cNvSpPr>
          <p:nvPr>
            <p:ph type="title"/>
          </p:nvPr>
        </p:nvSpPr>
        <p:spPr>
          <a:xfrm>
            <a:off x="1116013" y="0"/>
            <a:ext cx="6911975" cy="1052513"/>
          </a:xfrm>
        </p:spPr>
        <p:txBody>
          <a:bodyPr/>
          <a:lstStyle/>
          <a:p>
            <a:r>
              <a:rPr lang="ru-RU" sz="2400" b="1" dirty="0" smtClean="0">
                <a:latin typeface="+mn-lt"/>
                <a:cs typeface="Times New Roman" pitchFamily="18" charset="0"/>
              </a:rPr>
              <a:t>Министерство промышленности и торговли Республики Татарстан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idx="1"/>
          </p:nvPr>
        </p:nvSpPr>
        <p:spPr>
          <a:xfrm>
            <a:off x="611560" y="2333198"/>
            <a:ext cx="7992888" cy="1815882"/>
          </a:xfrm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 заполнении энергетических деклараций в специальном модуле государственной информационной системы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ГИС «Энергоэффективность»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14282" y="4797152"/>
            <a:ext cx="8715436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r" fontAlgn="auto">
              <a:spcAft>
                <a:spcPts val="0"/>
              </a:spcAft>
              <a:defRPr/>
            </a:pPr>
            <a:r>
              <a:rPr lang="ru-RU" sz="2000" b="1" dirty="0" smtClean="0">
                <a:cs typeface="Times New Roman" pitchFamily="18" charset="0"/>
              </a:rPr>
              <a:t>Докладчик:</a:t>
            </a:r>
            <a:br>
              <a:rPr lang="ru-RU" sz="2000" b="1" dirty="0" smtClean="0">
                <a:cs typeface="Times New Roman" pitchFamily="18" charset="0"/>
              </a:rPr>
            </a:br>
            <a:r>
              <a:rPr lang="ru-RU" dirty="0" smtClean="0">
                <a:solidFill>
                  <a:prstClr val="black"/>
                </a:solidFill>
                <a:cs typeface="Arial" charset="0"/>
              </a:rPr>
              <a:t>ведущий консультант отдела </a:t>
            </a:r>
            <a:br>
              <a:rPr lang="ru-RU" dirty="0" smtClean="0">
                <a:solidFill>
                  <a:prstClr val="black"/>
                </a:solidFill>
                <a:cs typeface="Arial" charset="0"/>
              </a:rPr>
            </a:br>
            <a:r>
              <a:rPr lang="ru-RU" dirty="0" smtClean="0">
                <a:solidFill>
                  <a:prstClr val="black"/>
                </a:solidFill>
                <a:cs typeface="Arial" charset="0"/>
              </a:rPr>
              <a:t>энергосбережения и энергоэффективности </a:t>
            </a:r>
            <a:br>
              <a:rPr lang="ru-RU" dirty="0" smtClean="0">
                <a:solidFill>
                  <a:prstClr val="black"/>
                </a:solidFill>
                <a:cs typeface="Arial" charset="0"/>
              </a:rPr>
            </a:br>
            <a:r>
              <a:rPr lang="ru-RU" dirty="0" smtClean="0">
                <a:solidFill>
                  <a:prstClr val="black"/>
                </a:solidFill>
                <a:cs typeface="Arial" charset="0"/>
              </a:rPr>
              <a:t>Министерства промышленности и торговли </a:t>
            </a:r>
            <a:r>
              <a:rPr lang="ru-RU" smtClean="0">
                <a:solidFill>
                  <a:prstClr val="black"/>
                </a:solidFill>
                <a:cs typeface="Arial" charset="0"/>
              </a:rPr>
              <a:t>РТ  </a:t>
            </a:r>
            <a:br>
              <a:rPr lang="ru-RU" smtClean="0">
                <a:solidFill>
                  <a:prstClr val="black"/>
                </a:solidFill>
                <a:cs typeface="Arial" charset="0"/>
              </a:rPr>
            </a:br>
            <a:endParaRPr lang="ru-RU" sz="2000" b="1" dirty="0"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 w="1143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285720" y="6381750"/>
            <a:ext cx="85725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indent="-255588"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ru-RU" sz="1400" b="1" dirty="0" smtClean="0">
                <a:cs typeface="Times New Roman" pitchFamily="18" charset="0"/>
              </a:rPr>
              <a:t>2016 г</a:t>
            </a:r>
            <a:r>
              <a:rPr lang="ru-RU" sz="1400" b="1" dirty="0">
                <a:cs typeface="Times New Roman" pitchFamily="18" charset="0"/>
              </a:rPr>
              <a:t>.</a:t>
            </a:r>
          </a:p>
        </p:txBody>
      </p:sp>
      <p:pic>
        <p:nvPicPr>
          <p:cNvPr id="4103" name="Picture 3" descr="C:\Users\SabitovAE\Desktop\imagesCA4VAKM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429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" descr="C:\Users\SabitovAE\Desktop\imagesCAB8HKK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875" y="0"/>
            <a:ext cx="10001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600" dirty="0" smtClean="0"/>
              <a:t>Видеоуроки и часто задаваемые вопросы по работе в </a:t>
            </a:r>
            <a:br>
              <a:rPr lang="ru-RU" sz="2600" dirty="0" smtClean="0"/>
            </a:br>
            <a:r>
              <a:rPr lang="ru-RU" sz="2600" dirty="0" smtClean="0"/>
              <a:t>ГИС «Энергоэффективность»</a:t>
            </a:r>
            <a:endParaRPr lang="ru-RU" sz="2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2755" r="1194" b="3902"/>
          <a:stretch/>
        </p:blipFill>
        <p:spPr bwMode="auto">
          <a:xfrm>
            <a:off x="252000" y="1412791"/>
            <a:ext cx="8536893" cy="453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вал 12"/>
          <p:cNvSpPr/>
          <p:nvPr/>
        </p:nvSpPr>
        <p:spPr>
          <a:xfrm>
            <a:off x="7164288" y="1556792"/>
            <a:ext cx="72008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164288" y="2204864"/>
            <a:ext cx="115212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5724128" y="1988840"/>
            <a:ext cx="1512168" cy="20162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67944" y="4005064"/>
            <a:ext cx="424847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Следует перед началом работы ознакомиться с </a:t>
            </a:r>
            <a:r>
              <a:rPr lang="ru-RU" sz="1600" dirty="0" err="1" smtClean="0"/>
              <a:t>видеоуроками</a:t>
            </a:r>
            <a:r>
              <a:rPr lang="ru-RU" sz="1600" dirty="0" smtClean="0"/>
              <a:t> и часто задаваемыми вопросами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876256" y="1156450"/>
            <a:ext cx="1296144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Видеоуроки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1" t="6022" r="942" b="17028"/>
          <a:stretch/>
        </p:blipFill>
        <p:spPr bwMode="auto">
          <a:xfrm>
            <a:off x="252000" y="1561438"/>
            <a:ext cx="8723419" cy="381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600" dirty="0" smtClean="0"/>
              <a:t>Начало работы и выбор отчетного периода заполнения энергетических деклараций</a:t>
            </a:r>
            <a:endParaRPr lang="ru-RU" sz="26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7020272" y="19168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763688" y="1844824"/>
            <a:ext cx="576064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23528" y="5589240"/>
            <a:ext cx="453650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ru-RU" b="1" u="sng" dirty="0" smtClean="0">
                <a:solidFill>
                  <a:prstClr val="black"/>
                </a:solidFill>
              </a:rPr>
              <a:t>Срок сдачи </a:t>
            </a:r>
            <a:r>
              <a:rPr lang="ru-RU" b="1" u="sng" dirty="0" err="1" smtClean="0">
                <a:solidFill>
                  <a:prstClr val="black"/>
                </a:solidFill>
              </a:rPr>
              <a:t>энергодеклараций</a:t>
            </a:r>
            <a:r>
              <a:rPr lang="ru-RU" b="1" u="sng" dirty="0" smtClean="0">
                <a:solidFill>
                  <a:prstClr val="black"/>
                </a:solidFill>
              </a:rPr>
              <a:t>:</a:t>
            </a:r>
          </a:p>
          <a:p>
            <a:pPr lvl="0" algn="just"/>
            <a:r>
              <a:rPr lang="ru-RU" sz="1600" dirty="0" smtClean="0">
                <a:solidFill>
                  <a:prstClr val="black"/>
                </a:solidFill>
              </a:rPr>
              <a:t>- за </a:t>
            </a:r>
            <a:r>
              <a:rPr lang="ru-RU" sz="1600" u="sng" dirty="0" smtClean="0">
                <a:solidFill>
                  <a:prstClr val="black"/>
                </a:solidFill>
              </a:rPr>
              <a:t>2014 год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до 13 июня 2016 года;</a:t>
            </a:r>
            <a:endParaRPr lang="ru-RU" sz="1600" dirty="0" smtClean="0">
              <a:solidFill>
                <a:prstClr val="black"/>
              </a:solidFill>
            </a:endParaRPr>
          </a:p>
          <a:p>
            <a:pPr lvl="0" algn="just"/>
            <a:r>
              <a:rPr lang="ru-RU" sz="1600" dirty="0" smtClean="0">
                <a:solidFill>
                  <a:prstClr val="black"/>
                </a:solidFill>
              </a:rPr>
              <a:t>- за </a:t>
            </a:r>
            <a:r>
              <a:rPr lang="ru-RU" sz="1600" u="sng" dirty="0" smtClean="0">
                <a:solidFill>
                  <a:prstClr val="black"/>
                </a:solidFill>
              </a:rPr>
              <a:t>2015 год</a:t>
            </a:r>
            <a:r>
              <a:rPr lang="ru-RU" sz="1600" dirty="0" smtClean="0">
                <a:solidFill>
                  <a:prstClr val="black"/>
                </a:solidFill>
              </a:rPr>
              <a:t>  </a:t>
            </a:r>
            <a:r>
              <a:rPr lang="ru-RU" b="1" dirty="0" smtClean="0">
                <a:solidFill>
                  <a:prstClr val="black"/>
                </a:solidFill>
              </a:rPr>
              <a:t>до </a:t>
            </a:r>
            <a:r>
              <a:rPr lang="en-US" b="1" dirty="0" smtClean="0">
                <a:solidFill>
                  <a:prstClr val="black"/>
                </a:solidFill>
              </a:rPr>
              <a:t>1</a:t>
            </a:r>
            <a:r>
              <a:rPr lang="ru-RU" b="1" dirty="0" smtClean="0">
                <a:solidFill>
                  <a:prstClr val="black"/>
                </a:solidFill>
              </a:rPr>
              <a:t>5 июня 2016 года.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1561438"/>
            <a:ext cx="2675227" cy="1219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70789" t="6022" r="942" b="72750"/>
          <a:stretch/>
        </p:blipFill>
        <p:spPr bwMode="auto">
          <a:xfrm>
            <a:off x="5436096" y="1139607"/>
            <a:ext cx="3600242" cy="152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вал 12"/>
          <p:cNvSpPr/>
          <p:nvPr/>
        </p:nvSpPr>
        <p:spPr>
          <a:xfrm>
            <a:off x="6804248" y="1921342"/>
            <a:ext cx="792088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743171" y="2780928"/>
            <a:ext cx="223224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Выбираем  период заполнения </a:t>
            </a:r>
            <a:r>
              <a:rPr lang="ru-RU" sz="1600" dirty="0" err="1" smtClean="0"/>
              <a:t>энергодекларации</a:t>
            </a:r>
            <a:r>
              <a:rPr lang="ru-RU" sz="1600" dirty="0" smtClean="0"/>
              <a:t>.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7596336" y="2348880"/>
            <a:ext cx="540060" cy="4320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600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Добавление зданий на балансе бюджетного учреждения</a:t>
            </a:r>
            <a:endParaRPr lang="ru-RU" sz="2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r="52745" b="59996"/>
          <a:stretch>
            <a:fillRect/>
          </a:stretch>
        </p:blipFill>
        <p:spPr bwMode="auto">
          <a:xfrm>
            <a:off x="186713" y="1170087"/>
            <a:ext cx="877057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2627784" y="3356992"/>
            <a:ext cx="720080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79512" y="3645024"/>
            <a:ext cx="1800200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600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Добавление зданий на балансе бюджетного учреждения</a:t>
            </a:r>
            <a:endParaRPr lang="ru-RU" sz="2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256" t="5469" r="52655" b="24775"/>
          <a:stretch/>
        </p:blipFill>
        <p:spPr bwMode="auto">
          <a:xfrm>
            <a:off x="438150" y="1343026"/>
            <a:ext cx="8310314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20072" y="4293096"/>
            <a:ext cx="352839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Заполняем все поля, затем нажимает в конце страницы «Отправить»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600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Лист 1 «Титульный лист»</a:t>
            </a:r>
            <a:endParaRPr lang="ru-RU" sz="2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9967" r="23777" b="41994"/>
          <a:stretch>
            <a:fillRect/>
          </a:stretch>
        </p:blipFill>
        <p:spPr bwMode="auto">
          <a:xfrm>
            <a:off x="227173" y="1052736"/>
            <a:ext cx="8689655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3275856" y="5445224"/>
            <a:ext cx="1080120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72000" y="5445224"/>
            <a:ext cx="4176464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конце каждой страницы для сохранения внесенных изменений и перевода листа в статус </a:t>
            </a:r>
            <a:r>
              <a:rPr lang="ru-RU" sz="1600" b="1" dirty="0" smtClean="0">
                <a:solidFill>
                  <a:srgbClr val="00B050"/>
                </a:solidFill>
              </a:rPr>
              <a:t>«Заполнено»</a:t>
            </a:r>
            <a:r>
              <a:rPr lang="ru-RU" sz="1600" b="1" dirty="0" smtClean="0"/>
              <a:t> </a:t>
            </a:r>
            <a:r>
              <a:rPr lang="ru-RU" sz="1600" dirty="0" smtClean="0"/>
              <a:t>необходимо нажимать </a:t>
            </a:r>
            <a:r>
              <a:rPr lang="ru-RU" sz="1600" b="1" dirty="0" smtClean="0"/>
              <a:t>«Отправить»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60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Лист 3 «Информация по зданию»</a:t>
            </a:r>
            <a:endParaRPr lang="ru-RU" sz="2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6159" r="23214" b="13991"/>
          <a:stretch/>
        </p:blipFill>
        <p:spPr bwMode="auto">
          <a:xfrm>
            <a:off x="286757" y="1295400"/>
            <a:ext cx="8570487" cy="501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600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Лист 3. Пункт 3. Техническое описание объекта</a:t>
            </a:r>
            <a:endParaRPr lang="ru-RU" sz="2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625" t="17260" r="39240" b="46994"/>
          <a:stretch/>
        </p:blipFill>
        <p:spPr bwMode="auto">
          <a:xfrm>
            <a:off x="179212" y="1628800"/>
            <a:ext cx="8785576" cy="293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179212" y="3501008"/>
            <a:ext cx="2448272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1520" y="5661248"/>
            <a:ext cx="864096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Если в учреждении для отопления используется собственный котел либо котельная на Ваше здание, то необходимо выбирать тип теплоснабжения </a:t>
            </a:r>
            <a:r>
              <a:rPr lang="ru-RU" sz="1600" b="1" dirty="0" smtClean="0"/>
              <a:t>«Автономное»</a:t>
            </a:r>
            <a:r>
              <a:rPr lang="ru-RU" sz="1600" dirty="0" smtClean="0"/>
              <a:t>. При этом необходимо заполнить </a:t>
            </a:r>
            <a:r>
              <a:rPr lang="ru-RU" sz="1600" b="1" dirty="0" smtClean="0"/>
              <a:t>пункт 5 по собственному источнику выработки энергии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5600"/>
          </a:xfrm>
        </p:spPr>
        <p:txBody>
          <a:bodyPr>
            <a:noAutofit/>
          </a:bodyPr>
          <a:lstStyle/>
          <a:p>
            <a:r>
              <a:rPr lang="ru-RU" sz="2600" dirty="0" smtClean="0"/>
              <a:t>Лист 2. Пункт 5. Наличие собственного источника выработки энергии.</a:t>
            </a:r>
            <a:endParaRPr lang="ru-RU" sz="2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t="34624" r="29402" b="27372"/>
          <a:stretch>
            <a:fillRect/>
          </a:stretch>
        </p:blipFill>
        <p:spPr bwMode="auto">
          <a:xfrm>
            <a:off x="0" y="1268760"/>
            <a:ext cx="9154380" cy="27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5600"/>
          </a:xfrm>
        </p:spPr>
        <p:txBody>
          <a:bodyPr>
            <a:normAutofit fontScale="90000"/>
          </a:bodyPr>
          <a:lstStyle/>
          <a:p>
            <a:r>
              <a:rPr lang="ru-RU" sz="2600" dirty="0" smtClean="0"/>
              <a:t>Лист 3. Пункт 4. Сведения о потреблении энергоресурсов в базовом году</a:t>
            </a:r>
            <a:endParaRPr lang="ru-RU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5262299"/>
            <a:ext cx="8640960" cy="1154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smtClean="0"/>
              <a:t> Обращайте внимание на единицы измерения, в которых следует указывать значения энергоресурсов.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smtClean="0"/>
              <a:t> Переводить в тонны условного топлива не нужно. Система сама делает автоматически перерасчет.</a:t>
            </a:r>
            <a:endParaRPr lang="ru-RU" sz="16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l="840" t="35004" r="29402" b="15991"/>
          <a:stretch>
            <a:fillRect/>
          </a:stretch>
        </p:blipFill>
        <p:spPr bwMode="auto">
          <a:xfrm>
            <a:off x="107504" y="1268760"/>
            <a:ext cx="892899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6012160" y="2492896"/>
            <a:ext cx="64807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600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Лист 3. Пункт 6. Тарифы на оплату энергоресурсов. </a:t>
            </a:r>
            <a:endParaRPr lang="ru-RU" sz="2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t="39005" r="60621" b="33869"/>
          <a:stretch>
            <a:fillRect/>
          </a:stretch>
        </p:blipFill>
        <p:spPr bwMode="auto">
          <a:xfrm>
            <a:off x="251520" y="1269360"/>
            <a:ext cx="8640960" cy="334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4934198"/>
            <a:ext cx="8640960" cy="1231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smtClean="0"/>
              <a:t> Тарифы указываются средние за год, в том числе с учетом НДС.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smtClean="0"/>
              <a:t> По электрической энергии, если нет </a:t>
            </a:r>
            <a:r>
              <a:rPr lang="ru-RU" sz="1600" dirty="0" err="1" smtClean="0"/>
              <a:t>двухставочных</a:t>
            </a:r>
            <a:r>
              <a:rPr lang="ru-RU" sz="1600" dirty="0" smtClean="0"/>
              <a:t> тарифов, по данным пунктам нужно проставить нули.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smtClean="0"/>
              <a:t> При заполнении тарифа по природному газу, единица измерения в </a:t>
            </a:r>
            <a:r>
              <a:rPr lang="ru-RU" sz="1600" u="sng" dirty="0" smtClean="0"/>
              <a:t>рублях за тыс.куб.метров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994122"/>
          </a:xfrm>
        </p:spPr>
        <p:txBody>
          <a:bodyPr>
            <a:noAutofit/>
          </a:bodyPr>
          <a:lstStyle/>
          <a:p>
            <a:r>
              <a:rPr lang="ru-RU" sz="2600" dirty="0" smtClean="0"/>
              <a:t>1 группа: районы</a:t>
            </a:r>
            <a:r>
              <a:rPr lang="ru-RU" sz="2600" dirty="0"/>
              <a:t>, которые завершили регистрацию,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b="1" u="sng" dirty="0" smtClean="0"/>
              <a:t>но </a:t>
            </a:r>
            <a:r>
              <a:rPr lang="ru-RU" sz="2600" b="1" u="sng" dirty="0"/>
              <a:t>не организовали работу по заполнению </a:t>
            </a:r>
            <a:r>
              <a:rPr lang="ru-RU" sz="2600" b="1" u="sng" dirty="0" err="1"/>
              <a:t>энергодеклараций</a:t>
            </a:r>
            <a:r>
              <a:rPr lang="ru-RU" sz="2600" b="1" u="sng" dirty="0" smtClean="0"/>
              <a:t> </a:t>
            </a:r>
            <a:r>
              <a:rPr lang="ru-RU" sz="2600" dirty="0" smtClean="0"/>
              <a:t>за 2014 год </a:t>
            </a:r>
            <a:endParaRPr lang="ru-RU" sz="2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919387"/>
              </p:ext>
            </p:extLst>
          </p:nvPr>
        </p:nvGraphicFramePr>
        <p:xfrm>
          <a:off x="251520" y="1598270"/>
          <a:ext cx="8640959" cy="3630930"/>
        </p:xfrm>
        <a:graphic>
          <a:graphicData uri="http://schemas.openxmlformats.org/drawingml/2006/table">
            <a:tbl>
              <a:tblPr/>
              <a:tblGrid>
                <a:gridCol w="2232248"/>
                <a:gridCol w="939830"/>
                <a:gridCol w="1050923"/>
                <a:gridCol w="1265189"/>
                <a:gridCol w="1050923"/>
                <a:gridCol w="1050923"/>
                <a:gridCol w="1050923"/>
              </a:tblGrid>
              <a:tr h="2306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Всего      </a:t>
                      </a:r>
                      <a:r>
                        <a:rPr lang="ru-RU" sz="1800" b="0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учреж-ий</a:t>
                      </a:r>
                      <a:endParaRPr lang="ru-RU" sz="1800" b="0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Зарегистрировано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% регистрации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Энергетические декларации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9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Кол-во созданных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Кол-во отправ-ых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Кол-во принятых         ИК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31"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20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Атнинский</a:t>
                      </a:r>
                      <a:endParaRPr lang="ru-RU" sz="20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215931"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20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Балтасинский</a:t>
                      </a:r>
                      <a:endParaRPr lang="ru-RU" sz="20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86,7%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215931"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20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Елабужский</a:t>
                      </a:r>
                      <a:endParaRPr lang="ru-RU" sz="20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131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61,1%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215931"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20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Лаишевский</a:t>
                      </a:r>
                      <a:endParaRPr lang="ru-RU" sz="20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71,3%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215931"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20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Мамадышский</a:t>
                      </a:r>
                      <a:endParaRPr lang="ru-RU" sz="20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82,2%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215931"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20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Пестречинский</a:t>
                      </a:r>
                      <a:endParaRPr lang="ru-RU" sz="20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86,3%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215931"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20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Сармановский</a:t>
                      </a:r>
                      <a:endParaRPr lang="ru-RU" sz="20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215931"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20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Тюлячинский</a:t>
                      </a:r>
                      <a:endParaRPr lang="ru-RU" sz="20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46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600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Лист 3. Пункт 7. Сведения об оплате за энергоресурсы </a:t>
            </a:r>
            <a:endParaRPr lang="ru-RU" sz="2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t="69440" r="60621" b="11370"/>
          <a:stretch>
            <a:fillRect/>
          </a:stretch>
        </p:blipFill>
        <p:spPr bwMode="auto">
          <a:xfrm>
            <a:off x="237655" y="1268760"/>
            <a:ext cx="866869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37655" y="4193793"/>
            <a:ext cx="8668691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smtClean="0"/>
              <a:t> Оплата указывается </a:t>
            </a:r>
            <a:r>
              <a:rPr lang="ru-RU" sz="1600" b="1" dirty="0" smtClean="0"/>
              <a:t>на основании данных </a:t>
            </a:r>
            <a:r>
              <a:rPr lang="ru-RU" sz="1600" b="1" dirty="0" err="1" smtClean="0"/>
              <a:t>счет-фактур</a:t>
            </a:r>
            <a:r>
              <a:rPr lang="ru-RU" sz="1600" b="1" dirty="0" smtClean="0"/>
              <a:t> </a:t>
            </a:r>
            <a:r>
              <a:rPr lang="ru-RU" sz="1600" dirty="0" smtClean="0"/>
              <a:t>и должна соответствовать количеству потребленных энергетических ресурсов по указанному тарифу.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smtClean="0"/>
              <a:t> При этом:</a:t>
            </a:r>
          </a:p>
          <a:p>
            <a:r>
              <a:rPr lang="ru-RU" sz="1600" dirty="0" smtClean="0"/>
              <a:t>- оплата за электрическую энергию указывается </a:t>
            </a:r>
            <a:r>
              <a:rPr lang="ru-RU" sz="1600" u="sng" dirty="0" smtClean="0"/>
              <a:t>без учета уличного освещения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- оплата за холодную воду указывается </a:t>
            </a:r>
            <a:r>
              <a:rPr lang="ru-RU" sz="1600" u="sng" dirty="0" smtClean="0"/>
              <a:t>без учета расходов на канализацию</a:t>
            </a:r>
            <a:r>
              <a:rPr lang="ru-RU" sz="16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600"/>
          </a:xfrm>
        </p:spPr>
        <p:txBody>
          <a:bodyPr>
            <a:normAutofit fontScale="90000"/>
          </a:bodyPr>
          <a:lstStyle/>
          <a:p>
            <a:r>
              <a:rPr lang="ru-RU" sz="2600" dirty="0" smtClean="0"/>
              <a:t>Лист 3. Пункт 8. Сведения об оснащенности приборами учета </a:t>
            </a:r>
            <a:endParaRPr lang="ru-RU" sz="2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840" t="35004" r="26590" b="26992"/>
          <a:stretch>
            <a:fillRect/>
          </a:stretch>
        </p:blipFill>
        <p:spPr bwMode="auto">
          <a:xfrm>
            <a:off x="107504" y="1196753"/>
            <a:ext cx="8874480" cy="261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4005064"/>
            <a:ext cx="8640960" cy="22159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smtClean="0"/>
              <a:t> Если в бюджетном учреждении потребляются какой-либо энергетический ресурс и вода, то и будет ввод данного ресурса в здание. При этом ввод может быть оборудован или нет счетчиком или иначе узлом коммерческого учета.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smtClean="0"/>
              <a:t> Узлы учета (счетчики) могут быть оборудованы АИС </a:t>
            </a:r>
            <a:r>
              <a:rPr lang="ru-RU" sz="1600" i="1" dirty="0" smtClean="0"/>
              <a:t>(автоматизированная система дистанционного сбора показаний приборов учета)</a:t>
            </a:r>
            <a:r>
              <a:rPr lang="ru-RU" sz="1600" dirty="0" smtClean="0"/>
              <a:t>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smtClean="0"/>
              <a:t> Если узел учета (счетчик) оборудован АИС, то только в этом случае указывается тип учета индивидуальный или групповой. Если же узел учета (счетчик) не оборудован АИС, данные пункты не заполняются.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8503" r="57962" b="27623"/>
          <a:stretch/>
        </p:blipFill>
        <p:spPr bwMode="auto">
          <a:xfrm>
            <a:off x="251520" y="1268760"/>
            <a:ext cx="842493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600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Лист 3. Пункт 9. Система теплопотребления</a:t>
            </a:r>
            <a:endParaRPr lang="ru-RU" sz="2600" dirty="0"/>
          </a:p>
        </p:txBody>
      </p:sp>
      <p:sp>
        <p:nvSpPr>
          <p:cNvPr id="4" name="Овал 3"/>
          <p:cNvSpPr/>
          <p:nvPr/>
        </p:nvSpPr>
        <p:spPr>
          <a:xfrm>
            <a:off x="371760" y="3861048"/>
            <a:ext cx="167996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" t="19817" r="74946" b="38373"/>
          <a:stretch/>
        </p:blipFill>
        <p:spPr bwMode="auto">
          <a:xfrm>
            <a:off x="251520" y="1268760"/>
            <a:ext cx="4320480" cy="405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600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Лист 3. Пункт 10. Система электропотребления</a:t>
            </a:r>
            <a:endParaRPr lang="ru-RU" sz="2600" dirty="0"/>
          </a:p>
        </p:txBody>
      </p:sp>
      <p:sp>
        <p:nvSpPr>
          <p:cNvPr id="5" name="Овал 4"/>
          <p:cNvSpPr/>
          <p:nvPr/>
        </p:nvSpPr>
        <p:spPr>
          <a:xfrm>
            <a:off x="251520" y="1642146"/>
            <a:ext cx="3096344" cy="21468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1380" t="19817" r="32778" b="38373"/>
          <a:stretch/>
        </p:blipFill>
        <p:spPr bwMode="auto">
          <a:xfrm>
            <a:off x="4572000" y="1268759"/>
            <a:ext cx="4336504" cy="39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5600"/>
          </a:xfrm>
        </p:spPr>
        <p:txBody>
          <a:bodyPr>
            <a:normAutofit/>
          </a:bodyPr>
          <a:lstStyle/>
          <a:p>
            <a:pPr lvl="0"/>
            <a:r>
              <a:rPr lang="ru-RU" sz="2600" dirty="0" smtClean="0"/>
              <a:t>Лист 2 «Информация по организации»</a:t>
            </a:r>
            <a:endParaRPr lang="ru-RU" sz="2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3859" r="16830" b="6656"/>
          <a:stretch/>
        </p:blipFill>
        <p:spPr bwMode="auto">
          <a:xfrm>
            <a:off x="252000" y="1268760"/>
            <a:ext cx="8635920" cy="464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5600"/>
          </a:xfrm>
        </p:spPr>
        <p:txBody>
          <a:bodyPr>
            <a:normAutofit/>
          </a:bodyPr>
          <a:lstStyle/>
          <a:p>
            <a:pPr lvl="0"/>
            <a:r>
              <a:rPr lang="ru-RU" sz="2600" dirty="0" smtClean="0"/>
              <a:t>Лист 2 «Информация по организации»</a:t>
            </a:r>
            <a:endParaRPr lang="ru-RU" sz="2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661248"/>
            <a:ext cx="856895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/>
              <a:t>Пункты 2, 3 листа будут заполнены автоматически. Нужно только внести недостающие данные по пунктам 1, 4, 5.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1268760"/>
            <a:ext cx="8613775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67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24" r="41715"/>
          <a:stretch/>
        </p:blipFill>
        <p:spPr bwMode="auto">
          <a:xfrm>
            <a:off x="332892" y="3068960"/>
            <a:ext cx="8487580" cy="3212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5600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prstClr val="black"/>
                </a:solidFill>
              </a:rPr>
              <a:t>Лист 2 «Информация по организации»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681" t="81308" r="78307" b="12371"/>
          <a:stretch/>
        </p:blipFill>
        <p:spPr bwMode="auto">
          <a:xfrm>
            <a:off x="683568" y="6384736"/>
            <a:ext cx="2476500" cy="41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199" b="83440"/>
          <a:stretch/>
        </p:blipFill>
        <p:spPr bwMode="auto">
          <a:xfrm>
            <a:off x="204794" y="1265309"/>
            <a:ext cx="4853520" cy="115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1" b="69782"/>
          <a:stretch/>
        </p:blipFill>
        <p:spPr bwMode="auto">
          <a:xfrm>
            <a:off x="4788024" y="1336071"/>
            <a:ext cx="4256856" cy="180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5024562"/>
            <a:ext cx="4315798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smtClean="0"/>
              <a:t>В соответствии </a:t>
            </a:r>
            <a:r>
              <a:rPr lang="ru-RU" sz="1600" b="1" dirty="0" smtClean="0"/>
              <a:t>со статьей 25 </a:t>
            </a:r>
            <a:r>
              <a:rPr lang="ru-RU" sz="1600" dirty="0" smtClean="0"/>
              <a:t>Федерального закона «Об энергосбережении…» от 23.11.2009 </a:t>
            </a:r>
            <a:br>
              <a:rPr lang="ru-RU" sz="1600" dirty="0" smtClean="0"/>
            </a:br>
            <a:r>
              <a:rPr lang="ru-RU" sz="1600" dirty="0" smtClean="0"/>
              <a:t>№ 261-ФЗ бюджетные организации </a:t>
            </a:r>
            <a:r>
              <a:rPr lang="ru-RU" sz="1600" b="1" dirty="0" smtClean="0"/>
              <a:t>должны утверждать и реализовывать программы в области энергосбережения</a:t>
            </a:r>
            <a:r>
              <a:rPr lang="ru-RU" sz="1600" dirty="0" smtClean="0"/>
              <a:t> и повышения энергетической эффективности.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5600"/>
          </a:xfrm>
        </p:spPr>
        <p:txBody>
          <a:bodyPr>
            <a:normAutofit fontScale="90000"/>
          </a:bodyPr>
          <a:lstStyle/>
          <a:p>
            <a:r>
              <a:rPr lang="ru-RU" sz="2600" dirty="0" smtClean="0"/>
              <a:t>Отправление </a:t>
            </a:r>
            <a:r>
              <a:rPr lang="ru-RU" sz="2600" dirty="0" err="1" smtClean="0"/>
              <a:t>энергодекларации</a:t>
            </a:r>
            <a:r>
              <a:rPr lang="ru-RU" sz="2600" dirty="0" smtClean="0"/>
              <a:t> на согласование в вышестоящую организацию</a:t>
            </a:r>
            <a:endParaRPr lang="ru-RU" sz="2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r="28563" b="7370"/>
          <a:stretch>
            <a:fillRect/>
          </a:stretch>
        </p:blipFill>
        <p:spPr bwMode="auto">
          <a:xfrm>
            <a:off x="672750" y="1053368"/>
            <a:ext cx="7798501" cy="56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4788024" y="3933056"/>
            <a:ext cx="936104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275856" y="6309320"/>
            <a:ext cx="1080120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5600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Контактная информация</a:t>
            </a:r>
            <a:endParaRPr lang="ru-RU" sz="2600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39552" y="1567531"/>
            <a:ext cx="806489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u="sng" dirty="0" smtClean="0">
                <a:ea typeface="Calibri" pitchFamily="34" charset="0"/>
                <a:cs typeface="Times New Roman" pitchFamily="18" charset="0"/>
              </a:rPr>
              <a:t>Ответственные от Министерства промышленности и торговли РТ:</a:t>
            </a:r>
            <a:endParaRPr lang="ru-RU" sz="2000" dirty="0" smtClean="0"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Каткова Евгения Игоревна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– ведущий консультант отдела энергосбережения и энергоэффективности, тел. 8(843)210-05-33, </a:t>
            </a:r>
            <a:r>
              <a:rPr lang="ru-RU" sz="2000" dirty="0" err="1" smtClean="0">
                <a:ea typeface="Calibri" pitchFamily="34" charset="0"/>
                <a:cs typeface="Times New Roman" pitchFamily="18" charset="0"/>
                <a:hlinkClick r:id="rId2"/>
              </a:rPr>
              <a:t>Evgeniya.Katkova@tatar.ru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. </a:t>
            </a:r>
            <a:endParaRPr lang="ru-RU" sz="2000" dirty="0" smtClean="0"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Салихов Искандер Насихович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 – ведущий консультант отдела энергосбережения и энергоэффективности, тел. 8(843)210-05-34, </a:t>
            </a:r>
            <a:r>
              <a:rPr lang="ru-RU" sz="2000" dirty="0" err="1" smtClean="0">
                <a:ea typeface="Calibri" pitchFamily="34" charset="0"/>
                <a:cs typeface="Times New Roman" pitchFamily="18" charset="0"/>
                <a:hlinkClick r:id="rId3"/>
              </a:rPr>
              <a:t>Iskander.Salihov@tatar.ru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.</a:t>
            </a:r>
            <a:endParaRPr lang="ru-RU" sz="2000" dirty="0" smtClean="0"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 всем техническим проблемам следует обращаться в службу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технической поддержки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тел. 8-800-301-61-77,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hlinkClick r:id="rId4"/>
              </a:rPr>
              <a:t>help@gisee.ru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994122"/>
          </a:xfrm>
        </p:spPr>
        <p:txBody>
          <a:bodyPr>
            <a:noAutofit/>
          </a:bodyPr>
          <a:lstStyle/>
          <a:p>
            <a:r>
              <a:rPr lang="ru-RU" sz="2600" dirty="0" smtClean="0"/>
              <a:t> 2 группа: районы</a:t>
            </a:r>
            <a:r>
              <a:rPr lang="ru-RU" sz="2600" dirty="0"/>
              <a:t>, которые завершили регистрацию, организовали работу по заполнению </a:t>
            </a:r>
            <a:r>
              <a:rPr lang="ru-RU" sz="2600" dirty="0" err="1"/>
              <a:t>энергодеклараций</a:t>
            </a:r>
            <a:r>
              <a:rPr lang="ru-RU" sz="2600" dirty="0"/>
              <a:t> </a:t>
            </a:r>
            <a:r>
              <a:rPr lang="ru-RU" sz="2600" b="1" u="sng" dirty="0" smtClean="0"/>
              <a:t>частично</a:t>
            </a:r>
            <a:r>
              <a:rPr lang="ru-RU" sz="2600" dirty="0" smtClean="0"/>
              <a:t>, за 2014 год</a:t>
            </a:r>
            <a:endParaRPr lang="ru-RU" sz="2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995226"/>
              </p:ext>
            </p:extLst>
          </p:nvPr>
        </p:nvGraphicFramePr>
        <p:xfrm>
          <a:off x="251520" y="1559798"/>
          <a:ext cx="8640959" cy="3387090"/>
        </p:xfrm>
        <a:graphic>
          <a:graphicData uri="http://schemas.openxmlformats.org/drawingml/2006/table">
            <a:tbl>
              <a:tblPr/>
              <a:tblGrid>
                <a:gridCol w="2232248"/>
                <a:gridCol w="939830"/>
                <a:gridCol w="1050923"/>
                <a:gridCol w="1265189"/>
                <a:gridCol w="1050923"/>
                <a:gridCol w="1050923"/>
                <a:gridCol w="1050923"/>
              </a:tblGrid>
              <a:tr h="2306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Всего      </a:t>
                      </a:r>
                      <a:r>
                        <a:rPr lang="ru-RU" sz="1800" b="0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учреж-ий</a:t>
                      </a:r>
                      <a:endParaRPr lang="ru-RU" sz="1800" b="0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Зарегистрировано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% регистрации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Энергетические декларации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9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Кол-во созданных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Кол-во отправ-ых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Кол-во принятых         ИК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31"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8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Алькеевский</a:t>
                      </a:r>
                      <a:endParaRPr lang="ru-RU" sz="18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91,8%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31"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8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Апастовский</a:t>
                      </a:r>
                      <a:endParaRPr lang="ru-RU" sz="18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31"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8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Верхнеуслонский</a:t>
                      </a:r>
                      <a:endParaRPr lang="ru-RU" sz="18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91,0%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458"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800" b="1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г. </a:t>
                      </a:r>
                      <a:r>
                        <a:rPr lang="ru-RU" sz="1800" b="1" i="0" u="none" strike="noStrike" dirty="0" err="1" smtClean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Наб.Челны</a:t>
                      </a:r>
                      <a:endParaRPr lang="ru-RU" sz="18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255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255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255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252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252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31"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800" b="1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Камско-</a:t>
                      </a:r>
                      <a:r>
                        <a:rPr lang="ru-RU" sz="18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Устьинский</a:t>
                      </a:r>
                      <a:endParaRPr lang="ru-RU" sz="18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86,3%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31"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8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Кукморский</a:t>
                      </a:r>
                      <a:endParaRPr lang="ru-RU" sz="18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171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171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171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154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153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31"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800" b="1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Менделеевский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94,1%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31"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8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Тетюшский</a:t>
                      </a:r>
                      <a:endParaRPr lang="ru-RU" sz="18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80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107739"/>
              </p:ext>
            </p:extLst>
          </p:nvPr>
        </p:nvGraphicFramePr>
        <p:xfrm>
          <a:off x="251520" y="1556792"/>
          <a:ext cx="8640958" cy="4806315"/>
        </p:xfrm>
        <a:graphic>
          <a:graphicData uri="http://schemas.openxmlformats.org/drawingml/2006/table">
            <a:tbl>
              <a:tblPr/>
              <a:tblGrid>
                <a:gridCol w="1931879"/>
                <a:gridCol w="1081432"/>
                <a:gridCol w="1081432"/>
                <a:gridCol w="1301919"/>
                <a:gridCol w="1081432"/>
                <a:gridCol w="1081432"/>
                <a:gridCol w="1081432"/>
              </a:tblGrid>
              <a:tr h="2731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Всего      учреж-ий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Зарегистрировано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% регистрации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Энергетические декларации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8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Кол-во созданных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Кол-во отправ-ых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Кол-во принятых         ИК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71"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8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Аксубаевский</a:t>
                      </a:r>
                      <a:endParaRPr lang="ru-RU" sz="18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171"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800" b="1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Алексеевский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171"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800" b="1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Арский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138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138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138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138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137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171"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800" b="1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г. Казань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637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637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637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637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636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171"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8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Дрожжановский</a:t>
                      </a:r>
                      <a:endParaRPr lang="ru-RU" sz="18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171"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8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Заинский</a:t>
                      </a:r>
                      <a:endParaRPr lang="ru-RU" sz="18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127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127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127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171"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8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Мензелинский</a:t>
                      </a:r>
                      <a:endParaRPr lang="ru-RU" sz="18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171"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800" b="1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Нижнекамский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257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257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257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256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244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171"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8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Нурлатский</a:t>
                      </a:r>
                      <a:endParaRPr lang="ru-RU" sz="18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171"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800" b="1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Сабинский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121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171"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800" b="1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Спасский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74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171"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8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Тукаевский</a:t>
                      </a:r>
                      <a:endParaRPr lang="ru-RU" sz="18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171"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8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Черемшанский</a:t>
                      </a:r>
                      <a:endParaRPr lang="ru-RU" sz="18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994122"/>
          </a:xfrm>
        </p:spPr>
        <p:txBody>
          <a:bodyPr>
            <a:noAutofit/>
          </a:bodyPr>
          <a:lstStyle/>
          <a:p>
            <a:r>
              <a:rPr lang="ru-RU" sz="2600" dirty="0" smtClean="0"/>
              <a:t>3 группа: районы</a:t>
            </a:r>
            <a:r>
              <a:rPr lang="ru-RU" sz="2600" dirty="0"/>
              <a:t>, которые </a:t>
            </a:r>
            <a:r>
              <a:rPr lang="ru-RU" sz="2600" dirty="0" smtClean="0"/>
              <a:t>полностью завершили </a:t>
            </a:r>
            <a:br>
              <a:rPr lang="ru-RU" sz="2600" dirty="0" smtClean="0"/>
            </a:br>
            <a:r>
              <a:rPr lang="ru-RU" sz="2600" dirty="0" smtClean="0"/>
              <a:t>все этапы сдачи </a:t>
            </a:r>
            <a:r>
              <a:rPr lang="ru-RU" sz="2600" dirty="0" err="1" smtClean="0"/>
              <a:t>энергодеклараций</a:t>
            </a:r>
            <a:r>
              <a:rPr lang="ru-RU" sz="2600" dirty="0" smtClean="0"/>
              <a:t>, </a:t>
            </a:r>
            <a:br>
              <a:rPr lang="ru-RU" sz="2600" dirty="0" smtClean="0"/>
            </a:br>
            <a:r>
              <a:rPr lang="ru-RU" sz="2600" u="sng" dirty="0" smtClean="0"/>
              <a:t>но которым требуется доработка</a:t>
            </a:r>
            <a:r>
              <a:rPr lang="ru-RU" sz="2600" dirty="0" smtClean="0"/>
              <a:t> за 2014 год</a:t>
            </a:r>
            <a:endParaRPr lang="ru-RU" sz="2600" u="sng" dirty="0"/>
          </a:p>
        </p:txBody>
      </p:sp>
    </p:spTree>
    <p:extLst>
      <p:ext uri="{BB962C8B-B14F-4D97-AF65-F5344CB8AC3E}">
        <p14:creationId xmlns:p14="http://schemas.microsoft.com/office/powerpoint/2010/main" val="96557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994122"/>
          </a:xfrm>
        </p:spPr>
        <p:txBody>
          <a:bodyPr>
            <a:noAutofit/>
          </a:bodyPr>
          <a:lstStyle/>
          <a:p>
            <a:r>
              <a:rPr lang="ru-RU" sz="2600" dirty="0" smtClean="0"/>
              <a:t>4 группа: районы, </a:t>
            </a:r>
            <a:r>
              <a:rPr lang="ru-RU" sz="2600" dirty="0"/>
              <a:t>которые </a:t>
            </a:r>
            <a:r>
              <a:rPr lang="ru-RU" sz="2600" u="sng" dirty="0"/>
              <a:t>успешно завершили работу </a:t>
            </a:r>
            <a:r>
              <a:rPr lang="ru-RU" sz="2600" dirty="0"/>
              <a:t>по сдаче </a:t>
            </a:r>
            <a:r>
              <a:rPr lang="ru-RU" sz="2600" dirty="0" err="1" smtClean="0"/>
              <a:t>энергодекларацийза</a:t>
            </a:r>
            <a:r>
              <a:rPr lang="ru-RU" sz="2600" dirty="0" smtClean="0"/>
              <a:t> 2014 год</a:t>
            </a:r>
            <a:endParaRPr lang="ru-RU" sz="26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681078"/>
              </p:ext>
            </p:extLst>
          </p:nvPr>
        </p:nvGraphicFramePr>
        <p:xfrm>
          <a:off x="323528" y="1556792"/>
          <a:ext cx="8496942" cy="4794885"/>
        </p:xfrm>
        <a:graphic>
          <a:graphicData uri="http://schemas.openxmlformats.org/drawingml/2006/table">
            <a:tbl>
              <a:tblPr/>
              <a:tblGrid>
                <a:gridCol w="1899682"/>
                <a:gridCol w="1063408"/>
                <a:gridCol w="1063408"/>
                <a:gridCol w="1280220"/>
                <a:gridCol w="1063408"/>
                <a:gridCol w="1063408"/>
                <a:gridCol w="1063408"/>
              </a:tblGrid>
              <a:tr h="2434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Всего      учреж-ий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Зарегистрировано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% регистрации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Энергетические декларации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03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Кол-во созданных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Кол-во отправ-ых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Кол-во принятых         ИК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456">
                <a:tc>
                  <a:txBody>
                    <a:bodyPr/>
                    <a:lstStyle/>
                    <a:p>
                      <a:pPr indent="90000" algn="l" fontAlgn="t"/>
                      <a:r>
                        <a:rPr lang="ru-RU" sz="16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Азнакаевский</a:t>
                      </a:r>
                      <a:endParaRPr lang="ru-RU" sz="16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137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137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137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137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136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456">
                <a:tc>
                  <a:txBody>
                    <a:bodyPr/>
                    <a:lstStyle/>
                    <a:p>
                      <a:pPr indent="90000" algn="l" fontAlgn="t"/>
                      <a:r>
                        <a:rPr lang="ru-RU" sz="16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Актанышский</a:t>
                      </a:r>
                      <a:endParaRPr lang="ru-RU" sz="16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456">
                <a:tc>
                  <a:txBody>
                    <a:bodyPr/>
                    <a:lstStyle/>
                    <a:p>
                      <a:pPr indent="90000" algn="l" fontAlgn="t"/>
                      <a:r>
                        <a:rPr lang="ru-RU" sz="16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Альметьевский</a:t>
                      </a:r>
                      <a:endParaRPr lang="ru-RU" sz="16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240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240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240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240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239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456">
                <a:tc>
                  <a:txBody>
                    <a:bodyPr/>
                    <a:lstStyle/>
                    <a:p>
                      <a:pPr indent="90000" algn="l" fontAlgn="t"/>
                      <a:r>
                        <a:rPr lang="ru-RU" sz="16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Бавлинский</a:t>
                      </a:r>
                      <a:endParaRPr lang="ru-RU" sz="16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456">
                <a:tc>
                  <a:txBody>
                    <a:bodyPr/>
                    <a:lstStyle/>
                    <a:p>
                      <a:pPr indent="90000" algn="l" fontAlgn="t"/>
                      <a:r>
                        <a:rPr lang="ru-RU" sz="16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Бугульминский</a:t>
                      </a:r>
                      <a:endParaRPr lang="ru-RU" sz="16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166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166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166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166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165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456">
                <a:tc>
                  <a:txBody>
                    <a:bodyPr/>
                    <a:lstStyle/>
                    <a:p>
                      <a:pPr indent="90000" algn="l" fontAlgn="t"/>
                      <a:r>
                        <a:rPr lang="ru-RU" sz="16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Буинский</a:t>
                      </a:r>
                      <a:endParaRPr lang="ru-RU" sz="16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131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131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131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456">
                <a:tc>
                  <a:txBody>
                    <a:bodyPr/>
                    <a:lstStyle/>
                    <a:p>
                      <a:pPr indent="90000" algn="l" fontAlgn="t"/>
                      <a:r>
                        <a:rPr lang="ru-RU" sz="1600" b="1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Высокогорский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456">
                <a:tc>
                  <a:txBody>
                    <a:bodyPr/>
                    <a:lstStyle/>
                    <a:p>
                      <a:pPr indent="90000" algn="l" fontAlgn="t"/>
                      <a:r>
                        <a:rPr lang="ru-RU" sz="16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Зеленодольский</a:t>
                      </a:r>
                      <a:endParaRPr lang="ru-RU" sz="16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143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143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456">
                <a:tc>
                  <a:txBody>
                    <a:bodyPr/>
                    <a:lstStyle/>
                    <a:p>
                      <a:pPr indent="90000" algn="l" fontAlgn="t"/>
                      <a:r>
                        <a:rPr lang="ru-RU" sz="16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Кайбицкий</a:t>
                      </a:r>
                      <a:endParaRPr lang="ru-RU" sz="16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456">
                <a:tc>
                  <a:txBody>
                    <a:bodyPr/>
                    <a:lstStyle/>
                    <a:p>
                      <a:pPr indent="90000" algn="l" fontAlgn="t"/>
                      <a:r>
                        <a:rPr lang="ru-RU" sz="16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Лениногорский</a:t>
                      </a:r>
                      <a:endParaRPr lang="ru-RU" sz="16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152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152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152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152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151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456">
                <a:tc>
                  <a:txBody>
                    <a:bodyPr/>
                    <a:lstStyle/>
                    <a:p>
                      <a:pPr indent="90000" algn="l" fontAlgn="t"/>
                      <a:r>
                        <a:rPr lang="ru-RU" sz="16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Муслюмовский</a:t>
                      </a:r>
                      <a:endParaRPr lang="ru-RU" sz="16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74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456">
                <a:tc>
                  <a:txBody>
                    <a:bodyPr/>
                    <a:lstStyle/>
                    <a:p>
                      <a:pPr indent="90000" algn="l" fontAlgn="t"/>
                      <a:r>
                        <a:rPr lang="ru-RU" sz="16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Новошешминский</a:t>
                      </a:r>
                      <a:endParaRPr lang="ru-RU" sz="16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456">
                <a:tc>
                  <a:txBody>
                    <a:bodyPr/>
                    <a:lstStyle/>
                    <a:p>
                      <a:pPr indent="90000" algn="l" fontAlgn="t"/>
                      <a:r>
                        <a:rPr lang="ru-RU" sz="1600" b="1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Рыбно-</a:t>
                      </a:r>
                      <a:r>
                        <a:rPr lang="ru-RU" sz="16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Слободский</a:t>
                      </a:r>
                      <a:endParaRPr lang="ru-RU" sz="16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456">
                <a:tc>
                  <a:txBody>
                    <a:bodyPr/>
                    <a:lstStyle/>
                    <a:p>
                      <a:pPr indent="90000" algn="l" fontAlgn="t"/>
                      <a:r>
                        <a:rPr lang="ru-RU" sz="16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Чистопольский</a:t>
                      </a:r>
                      <a:endParaRPr lang="ru-RU" sz="16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124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124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124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124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123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456">
                <a:tc>
                  <a:txBody>
                    <a:bodyPr/>
                    <a:lstStyle/>
                    <a:p>
                      <a:pPr indent="90000" algn="l" fontAlgn="t"/>
                      <a:r>
                        <a:rPr lang="ru-RU" sz="16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Ютазинский</a:t>
                      </a:r>
                      <a:endParaRPr lang="ru-RU" sz="16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392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224136"/>
          </a:xfrm>
        </p:spPr>
        <p:txBody>
          <a:bodyPr>
            <a:noAutofit/>
          </a:bodyPr>
          <a:lstStyle/>
          <a:p>
            <a:r>
              <a:rPr lang="ru-RU" sz="2600" dirty="0" smtClean="0"/>
              <a:t>1 группа: </a:t>
            </a:r>
            <a:r>
              <a:rPr lang="ru-RU" sz="2600" dirty="0"/>
              <a:t>районы, которые завершили регистрацию,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но </a:t>
            </a:r>
            <a:r>
              <a:rPr lang="ru-RU" sz="2600" dirty="0"/>
              <a:t>которым требуется заполнить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err="1" smtClean="0"/>
              <a:t>энергодекларации</a:t>
            </a:r>
            <a:r>
              <a:rPr lang="ru-RU" sz="2600" dirty="0" smtClean="0"/>
              <a:t> за 2015 год</a:t>
            </a:r>
            <a:endParaRPr lang="ru-RU" sz="2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500827"/>
              </p:ext>
            </p:extLst>
          </p:nvPr>
        </p:nvGraphicFramePr>
        <p:xfrm>
          <a:off x="457200" y="1977737"/>
          <a:ext cx="8229600" cy="4282230"/>
        </p:xfrm>
        <a:graphic>
          <a:graphicData uri="http://schemas.openxmlformats.org/drawingml/2006/table">
            <a:tbl>
              <a:tblPr/>
              <a:tblGrid>
                <a:gridCol w="2405996"/>
                <a:gridCol w="938703"/>
                <a:gridCol w="938703"/>
                <a:gridCol w="1130089"/>
                <a:gridCol w="938703"/>
                <a:gridCol w="938703"/>
                <a:gridCol w="938703"/>
              </a:tblGrid>
              <a:tr h="2282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Наименование</a:t>
                      </a: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Всего      учреж-ий</a:t>
                      </a: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Зарегистрировано</a:t>
                      </a: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% регистрации</a:t>
                      </a: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Энергетические декларации</a:t>
                      </a: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5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Кол-во созданных </a:t>
                      </a: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Кол-во отправ-ых </a:t>
                      </a: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Кол-во принятых         ИК</a:t>
                      </a: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62"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6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Алькеевский</a:t>
                      </a:r>
                      <a:endParaRPr lang="ru-RU" sz="16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91,8%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62"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6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Атнинский</a:t>
                      </a:r>
                      <a:endParaRPr lang="ru-RU" sz="16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62"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6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Балтасинский</a:t>
                      </a:r>
                      <a:endParaRPr lang="ru-RU" sz="16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105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86,7%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62"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6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Елабужский</a:t>
                      </a:r>
                      <a:endParaRPr lang="ru-RU" sz="16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131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61,1%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62"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600" b="1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Камско-</a:t>
                      </a:r>
                      <a:r>
                        <a:rPr lang="ru-RU" sz="16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Устьинский</a:t>
                      </a:r>
                      <a:endParaRPr lang="ru-RU" sz="16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84,9%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62"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6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Кукморский</a:t>
                      </a:r>
                      <a:endParaRPr lang="ru-RU" sz="16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171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171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62"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6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Лаишевский</a:t>
                      </a:r>
                      <a:endParaRPr lang="ru-RU" sz="16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108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26,9%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62"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6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Мамадышский</a:t>
                      </a:r>
                      <a:endParaRPr lang="ru-RU" sz="16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118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82,2%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62"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600" b="1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Менделеевский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81,4%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62"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6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Пестречинский</a:t>
                      </a:r>
                      <a:endParaRPr lang="ru-RU" sz="16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86,3%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62"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6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Сармановский</a:t>
                      </a:r>
                      <a:endParaRPr lang="ru-RU" sz="16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62"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6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Тюлячинский</a:t>
                      </a:r>
                      <a:endParaRPr lang="ru-RU" sz="16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62"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6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Черемшанский</a:t>
                      </a:r>
                      <a:endParaRPr lang="ru-RU" sz="16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121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121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3250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994122"/>
          </a:xfrm>
        </p:spPr>
        <p:txBody>
          <a:bodyPr>
            <a:noAutofit/>
          </a:bodyPr>
          <a:lstStyle/>
          <a:p>
            <a:r>
              <a:rPr lang="ru-RU" sz="2600" dirty="0" smtClean="0"/>
              <a:t>2 группа: районы</a:t>
            </a:r>
            <a:r>
              <a:rPr lang="ru-RU" sz="2600" dirty="0"/>
              <a:t>, </a:t>
            </a:r>
            <a:r>
              <a:rPr lang="ru-RU" sz="2600" dirty="0" smtClean="0"/>
              <a:t>которым </a:t>
            </a:r>
            <a:r>
              <a:rPr lang="ru-RU" sz="2600" dirty="0"/>
              <a:t>необходимо завершить работу по заполнению </a:t>
            </a:r>
            <a:r>
              <a:rPr lang="ru-RU" sz="2600" dirty="0" err="1" smtClean="0"/>
              <a:t>энергодеклараций</a:t>
            </a:r>
            <a:r>
              <a:rPr lang="ru-RU" sz="2600" dirty="0" smtClean="0"/>
              <a:t> за 2015 год</a:t>
            </a:r>
            <a:endParaRPr lang="ru-RU" sz="26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4330"/>
              </p:ext>
            </p:extLst>
          </p:nvPr>
        </p:nvGraphicFramePr>
        <p:xfrm>
          <a:off x="251522" y="1355986"/>
          <a:ext cx="8640957" cy="5345382"/>
        </p:xfrm>
        <a:graphic>
          <a:graphicData uri="http://schemas.openxmlformats.org/drawingml/2006/table">
            <a:tbl>
              <a:tblPr/>
              <a:tblGrid>
                <a:gridCol w="2526260"/>
                <a:gridCol w="985624"/>
                <a:gridCol w="985624"/>
                <a:gridCol w="1186577"/>
                <a:gridCol w="985624"/>
                <a:gridCol w="985624"/>
                <a:gridCol w="985624"/>
              </a:tblGrid>
              <a:tr h="3985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Наименование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Всего      </a:t>
                      </a:r>
                      <a:r>
                        <a:rPr lang="ru-RU" sz="1500" b="0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учреж-ий</a:t>
                      </a:r>
                      <a:endParaRPr lang="ru-RU" sz="1500" b="0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Зарегистрировано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% регистрации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Энергетические декларации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47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Кол-во созданных 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Кол-во </a:t>
                      </a:r>
                      <a:r>
                        <a:rPr lang="ru-RU" sz="1500" b="0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отправ-ых</a:t>
                      </a:r>
                      <a:r>
                        <a:rPr lang="ru-RU" sz="15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Кол-во принятых         ИК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66">
                <a:tc>
                  <a:txBody>
                    <a:bodyPr/>
                    <a:lstStyle/>
                    <a:p>
                      <a:pPr indent="90000" algn="l" fontAlgn="t"/>
                      <a:r>
                        <a:rPr lang="ru-RU" sz="15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Агрызский</a:t>
                      </a:r>
                      <a:endParaRPr lang="ru-RU" sz="15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109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109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66">
                <a:tc>
                  <a:txBody>
                    <a:bodyPr/>
                    <a:lstStyle/>
                    <a:p>
                      <a:pPr indent="90000" algn="l" fontAlgn="t"/>
                      <a:r>
                        <a:rPr lang="ru-RU" sz="15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Азнакаевский</a:t>
                      </a:r>
                      <a:endParaRPr lang="ru-RU" sz="15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137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137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136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136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136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66">
                <a:tc>
                  <a:txBody>
                    <a:bodyPr/>
                    <a:lstStyle/>
                    <a:p>
                      <a:pPr indent="90000" algn="l" fontAlgn="t"/>
                      <a:r>
                        <a:rPr lang="ru-RU" sz="15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Аксубаевский</a:t>
                      </a:r>
                      <a:endParaRPr lang="ru-RU" sz="15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113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113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66">
                <a:tc>
                  <a:txBody>
                    <a:bodyPr/>
                    <a:lstStyle/>
                    <a:p>
                      <a:pPr indent="90000" algn="l" fontAlgn="t"/>
                      <a:r>
                        <a:rPr lang="ru-RU" sz="1500" b="1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Алексеевский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66">
                <a:tc>
                  <a:txBody>
                    <a:bodyPr/>
                    <a:lstStyle/>
                    <a:p>
                      <a:pPr indent="90000" algn="l" fontAlgn="t"/>
                      <a:r>
                        <a:rPr lang="ru-RU" sz="15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Апастовский</a:t>
                      </a:r>
                      <a:endParaRPr lang="ru-RU" sz="15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66">
                <a:tc>
                  <a:txBody>
                    <a:bodyPr/>
                    <a:lstStyle/>
                    <a:p>
                      <a:pPr indent="90000" algn="l" fontAlgn="t"/>
                      <a:r>
                        <a:rPr lang="ru-RU" sz="1500" b="1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Арский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138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138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138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137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134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66">
                <a:tc>
                  <a:txBody>
                    <a:bodyPr/>
                    <a:lstStyle/>
                    <a:p>
                      <a:pPr indent="90000" algn="l" fontAlgn="t"/>
                      <a:r>
                        <a:rPr lang="ru-RU" sz="15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Верхнеуслонский</a:t>
                      </a:r>
                      <a:endParaRPr lang="ru-RU" sz="15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91,0%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66">
                <a:tc>
                  <a:txBody>
                    <a:bodyPr/>
                    <a:lstStyle/>
                    <a:p>
                      <a:pPr indent="90000" algn="l" fontAlgn="t"/>
                      <a:r>
                        <a:rPr lang="ru-RU" sz="1500" b="1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г. Казань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637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637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631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584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578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66">
                <a:tc>
                  <a:txBody>
                    <a:bodyPr/>
                    <a:lstStyle/>
                    <a:p>
                      <a:pPr indent="90000" algn="l" fontAlgn="t"/>
                      <a:r>
                        <a:rPr lang="ru-RU" sz="1500" b="1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г. Набережные Челны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261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261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224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215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214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66">
                <a:tc>
                  <a:txBody>
                    <a:bodyPr/>
                    <a:lstStyle/>
                    <a:p>
                      <a:pPr indent="90000" algn="l" fontAlgn="t"/>
                      <a:r>
                        <a:rPr lang="ru-RU" sz="15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Дрожжановский</a:t>
                      </a:r>
                      <a:endParaRPr lang="ru-RU" sz="15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66">
                <a:tc>
                  <a:txBody>
                    <a:bodyPr/>
                    <a:lstStyle/>
                    <a:p>
                      <a:pPr indent="90000" algn="l" fontAlgn="t"/>
                      <a:r>
                        <a:rPr lang="ru-RU" sz="15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Заинский</a:t>
                      </a:r>
                      <a:endParaRPr lang="ru-RU" sz="15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127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127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127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127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126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66">
                <a:tc>
                  <a:txBody>
                    <a:bodyPr/>
                    <a:lstStyle/>
                    <a:p>
                      <a:pPr indent="90000" algn="l" fontAlgn="t"/>
                      <a:r>
                        <a:rPr lang="ru-RU" sz="15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Лениногорский</a:t>
                      </a:r>
                      <a:endParaRPr lang="ru-RU" sz="15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152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152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149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148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148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66">
                <a:tc>
                  <a:txBody>
                    <a:bodyPr/>
                    <a:lstStyle/>
                    <a:p>
                      <a:pPr indent="90000" algn="l" fontAlgn="t"/>
                      <a:r>
                        <a:rPr lang="ru-RU" sz="15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Мензелинский</a:t>
                      </a:r>
                      <a:endParaRPr lang="ru-RU" sz="15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111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111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107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105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105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66">
                <a:tc>
                  <a:txBody>
                    <a:bodyPr/>
                    <a:lstStyle/>
                    <a:p>
                      <a:pPr indent="90000" algn="l" fontAlgn="t"/>
                      <a:r>
                        <a:rPr lang="ru-RU" sz="1500" b="1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Нижнекамский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257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257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136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115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66">
                <a:tc>
                  <a:txBody>
                    <a:bodyPr/>
                    <a:lstStyle/>
                    <a:p>
                      <a:pPr indent="90000" algn="l" fontAlgn="t"/>
                      <a:r>
                        <a:rPr lang="ru-RU" sz="15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Нурлатский</a:t>
                      </a:r>
                      <a:endParaRPr lang="ru-RU" sz="15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66">
                <a:tc>
                  <a:txBody>
                    <a:bodyPr/>
                    <a:lstStyle/>
                    <a:p>
                      <a:pPr indent="90000" algn="l" fontAlgn="t"/>
                      <a:r>
                        <a:rPr lang="ru-RU" sz="1500" b="1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Сабинский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130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130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130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115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66">
                <a:tc>
                  <a:txBody>
                    <a:bodyPr/>
                    <a:lstStyle/>
                    <a:p>
                      <a:pPr indent="90000" algn="l" fontAlgn="t"/>
                      <a:r>
                        <a:rPr lang="ru-RU" sz="1500" b="1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Спасский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66">
                <a:tc>
                  <a:txBody>
                    <a:bodyPr/>
                    <a:lstStyle/>
                    <a:p>
                      <a:pPr indent="90000" algn="l" fontAlgn="t"/>
                      <a:r>
                        <a:rPr lang="ru-RU" sz="15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Тетюшский</a:t>
                      </a:r>
                      <a:endParaRPr lang="ru-RU" sz="15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316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994122"/>
          </a:xfrm>
        </p:spPr>
        <p:txBody>
          <a:bodyPr>
            <a:noAutofit/>
          </a:bodyPr>
          <a:lstStyle/>
          <a:p>
            <a:r>
              <a:rPr lang="ru-RU" sz="2800" dirty="0" smtClean="0"/>
              <a:t>3 группа: районы</a:t>
            </a:r>
            <a:r>
              <a:rPr lang="ru-RU" sz="2800" dirty="0"/>
              <a:t>, </a:t>
            </a:r>
            <a:r>
              <a:rPr lang="ru-RU" sz="2800" dirty="0" smtClean="0"/>
              <a:t>которые успешно </a:t>
            </a:r>
            <a:r>
              <a:rPr lang="ru-RU" sz="2800" dirty="0"/>
              <a:t>завершили работу по сдаче </a:t>
            </a:r>
            <a:r>
              <a:rPr lang="ru-RU" sz="2800" dirty="0" err="1" smtClean="0"/>
              <a:t>энергодеклараций</a:t>
            </a:r>
            <a:r>
              <a:rPr lang="ru-RU" sz="2800" dirty="0" smtClean="0"/>
              <a:t> за 2015 год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318171"/>
              </p:ext>
            </p:extLst>
          </p:nvPr>
        </p:nvGraphicFramePr>
        <p:xfrm>
          <a:off x="457200" y="1635344"/>
          <a:ext cx="8229600" cy="4535200"/>
        </p:xfrm>
        <a:graphic>
          <a:graphicData uri="http://schemas.openxmlformats.org/drawingml/2006/table">
            <a:tbl>
              <a:tblPr/>
              <a:tblGrid>
                <a:gridCol w="2405996"/>
                <a:gridCol w="938703"/>
                <a:gridCol w="938703"/>
                <a:gridCol w="1130089"/>
                <a:gridCol w="938703"/>
                <a:gridCol w="938703"/>
                <a:gridCol w="938703"/>
              </a:tblGrid>
              <a:tr h="2282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Наименование </a:t>
                      </a:r>
                      <a:endParaRPr lang="ru-RU" sz="1600" b="0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Всего      </a:t>
                      </a:r>
                      <a:r>
                        <a:rPr lang="ru-RU" sz="1600" b="0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учреж-ий</a:t>
                      </a:r>
                      <a:endParaRPr lang="ru-RU" sz="1600" b="0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Зарегистрировано</a:t>
                      </a: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% регистрации</a:t>
                      </a: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Энергетические декларации</a:t>
                      </a: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5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Кол-во созданных </a:t>
                      </a: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Кол-во </a:t>
                      </a:r>
                      <a:r>
                        <a:rPr lang="ru-RU" sz="1600" b="0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отправ-ых</a:t>
                      </a:r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Кол-во принятых         ИК</a:t>
                      </a: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62">
                <a:tc>
                  <a:txBody>
                    <a:bodyPr/>
                    <a:lstStyle/>
                    <a:p>
                      <a:pPr indent="90000" algn="l" fontAlgn="t"/>
                      <a:r>
                        <a:rPr lang="ru-RU" sz="16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Актанышский</a:t>
                      </a:r>
                      <a:endParaRPr lang="ru-RU" sz="16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262">
                <a:tc>
                  <a:txBody>
                    <a:bodyPr/>
                    <a:lstStyle/>
                    <a:p>
                      <a:pPr indent="90000" algn="l" fontAlgn="t"/>
                      <a:r>
                        <a:rPr lang="ru-RU" sz="16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Альметьевский</a:t>
                      </a:r>
                      <a:endParaRPr lang="ru-RU" sz="16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240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240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240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240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239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262">
                <a:tc>
                  <a:txBody>
                    <a:bodyPr/>
                    <a:lstStyle/>
                    <a:p>
                      <a:pPr indent="90000" algn="l" fontAlgn="t"/>
                      <a:r>
                        <a:rPr lang="ru-RU" sz="16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Бавлинский</a:t>
                      </a:r>
                      <a:endParaRPr lang="ru-RU" sz="16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262">
                <a:tc>
                  <a:txBody>
                    <a:bodyPr/>
                    <a:lstStyle/>
                    <a:p>
                      <a:pPr indent="90000" algn="l" fontAlgn="t"/>
                      <a:r>
                        <a:rPr lang="ru-RU" sz="16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Бугульминский</a:t>
                      </a:r>
                      <a:endParaRPr lang="ru-RU" sz="16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166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166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166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166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165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262">
                <a:tc>
                  <a:txBody>
                    <a:bodyPr/>
                    <a:lstStyle/>
                    <a:p>
                      <a:pPr indent="90000" algn="l" fontAlgn="t"/>
                      <a:r>
                        <a:rPr lang="ru-RU" sz="16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Буинский</a:t>
                      </a:r>
                      <a:endParaRPr lang="ru-RU" sz="16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130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130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130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130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129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262">
                <a:tc>
                  <a:txBody>
                    <a:bodyPr/>
                    <a:lstStyle/>
                    <a:p>
                      <a:pPr indent="90000" algn="l" fontAlgn="t"/>
                      <a:r>
                        <a:rPr lang="ru-RU" sz="1600" b="1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Высокогорский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106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106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106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106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105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262">
                <a:tc>
                  <a:txBody>
                    <a:bodyPr/>
                    <a:lstStyle/>
                    <a:p>
                      <a:pPr indent="90000" algn="l" fontAlgn="t"/>
                      <a:r>
                        <a:rPr lang="ru-RU" sz="16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Зеленодольский</a:t>
                      </a:r>
                      <a:endParaRPr lang="ru-RU" sz="16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144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144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144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144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143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262">
                <a:tc>
                  <a:txBody>
                    <a:bodyPr/>
                    <a:lstStyle/>
                    <a:p>
                      <a:pPr indent="90000" algn="l" fontAlgn="t"/>
                      <a:r>
                        <a:rPr lang="ru-RU" sz="16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Кайбицкий</a:t>
                      </a:r>
                      <a:endParaRPr lang="ru-RU" sz="16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262">
                <a:tc>
                  <a:txBody>
                    <a:bodyPr/>
                    <a:lstStyle/>
                    <a:p>
                      <a:pPr indent="90000" algn="l" fontAlgn="t"/>
                      <a:r>
                        <a:rPr lang="ru-RU" sz="16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Муслюмовский</a:t>
                      </a:r>
                      <a:endParaRPr lang="ru-RU" sz="16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74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262">
                <a:tc>
                  <a:txBody>
                    <a:bodyPr/>
                    <a:lstStyle/>
                    <a:p>
                      <a:pPr indent="90000" algn="l" fontAlgn="t"/>
                      <a:r>
                        <a:rPr lang="ru-RU" sz="16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Новошешминский</a:t>
                      </a:r>
                      <a:endParaRPr lang="ru-RU" sz="16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262">
                <a:tc>
                  <a:txBody>
                    <a:bodyPr/>
                    <a:lstStyle/>
                    <a:p>
                      <a:pPr indent="90000" algn="l" fontAlgn="t"/>
                      <a:r>
                        <a:rPr lang="ru-RU" sz="1600" b="1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Рыбно-</a:t>
                      </a:r>
                      <a:r>
                        <a:rPr lang="ru-RU" sz="16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Слободский</a:t>
                      </a:r>
                      <a:endParaRPr lang="ru-RU" sz="16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262">
                <a:tc>
                  <a:txBody>
                    <a:bodyPr/>
                    <a:lstStyle/>
                    <a:p>
                      <a:pPr indent="90000" algn="l" fontAlgn="t"/>
                      <a:r>
                        <a:rPr lang="ru-RU" sz="16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Тукаевский</a:t>
                      </a:r>
                      <a:endParaRPr lang="ru-RU" sz="16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262">
                <a:tc>
                  <a:txBody>
                    <a:bodyPr/>
                    <a:lstStyle/>
                    <a:p>
                      <a:pPr indent="90000" algn="l" fontAlgn="t"/>
                      <a:r>
                        <a:rPr lang="ru-RU" sz="16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Чистопольский</a:t>
                      </a:r>
                      <a:endParaRPr lang="ru-RU" sz="16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126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126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126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126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125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262">
                <a:tc>
                  <a:txBody>
                    <a:bodyPr/>
                    <a:lstStyle/>
                    <a:p>
                      <a:pPr indent="90000" algn="l" fontAlgn="t"/>
                      <a:r>
                        <a:rPr lang="ru-RU" sz="16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Ютазинский</a:t>
                      </a:r>
                      <a:endParaRPr lang="ru-RU" sz="1600" b="1" i="0" u="none" strike="noStrike" dirty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130" marR="9130" marT="9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18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Вход в ГИС «Энергоэффективность»</a:t>
            </a:r>
            <a:endParaRPr lang="ru-RU" sz="2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32176" t="2438" r="31091" b="48873"/>
          <a:stretch/>
        </p:blipFill>
        <p:spPr bwMode="auto">
          <a:xfrm>
            <a:off x="971600" y="1268759"/>
            <a:ext cx="7200800" cy="536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1160636" y="1225327"/>
            <a:ext cx="93610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716016" y="2852936"/>
            <a:ext cx="2088232" cy="792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386533" y="4725144"/>
            <a:ext cx="1457275" cy="6480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04248" y="2170311"/>
            <a:ext cx="208823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Логин:</a:t>
            </a:r>
            <a:r>
              <a:rPr lang="ru-RU" sz="1600" dirty="0" smtClean="0"/>
              <a:t> Ваш адрес электронной почты, указанный при регистрации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5373216"/>
            <a:ext cx="216024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Пароль:</a:t>
            </a:r>
            <a:r>
              <a:rPr lang="ru-RU" sz="1600" dirty="0" smtClean="0"/>
              <a:t>  задан </a:t>
            </a:r>
            <a:r>
              <a:rPr lang="ru-RU" u="sng" dirty="0" smtClean="0"/>
              <a:t>Вами</a:t>
            </a:r>
            <a:r>
              <a:rPr lang="ru-RU" sz="1600" u="sng" dirty="0" smtClean="0"/>
              <a:t> </a:t>
            </a:r>
            <a:r>
              <a:rPr lang="ru-RU" sz="1600" dirty="0" smtClean="0"/>
              <a:t>самостоятельно в момент активации учетной записи 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48568" y="2037755"/>
            <a:ext cx="216024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://dper.gisee.ru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652377" y="1657375"/>
            <a:ext cx="0" cy="3331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1539</Words>
  <Application>Microsoft Office PowerPoint</Application>
  <PresentationFormat>Экран (4:3)</PresentationFormat>
  <Paragraphs>744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Министерство промышленности и торговли Республики Татарстан</vt:lpstr>
      <vt:lpstr>1 группа: районы, которые завершили регистрацию,  но не организовали работу по заполнению энергодеклараций за 2014 год </vt:lpstr>
      <vt:lpstr> 2 группа: районы, которые завершили регистрацию, организовали работу по заполнению энергодеклараций частично, за 2014 год</vt:lpstr>
      <vt:lpstr>3 группа: районы, которые полностью завершили  все этапы сдачи энергодеклараций,  но которым требуется доработка за 2014 год</vt:lpstr>
      <vt:lpstr>4 группа: районы, которые успешно завершили работу по сдаче энергодекларацийза 2014 год</vt:lpstr>
      <vt:lpstr>1 группа: районы, которые завершили регистрацию,  но которым требуется заполнить  энергодекларации за 2015 год</vt:lpstr>
      <vt:lpstr>2 группа: районы, которым необходимо завершить работу по заполнению энергодеклараций за 2015 год</vt:lpstr>
      <vt:lpstr>3 группа: районы, которые успешно завершили работу по сдаче энергодеклараций за 2015 год</vt:lpstr>
      <vt:lpstr>Вход в ГИС «Энергоэффективность»</vt:lpstr>
      <vt:lpstr>Видеоуроки и часто задаваемые вопросы по работе в  ГИС «Энергоэффективность»</vt:lpstr>
      <vt:lpstr>Начало работы и выбор отчетного периода заполнения энергетических деклараций</vt:lpstr>
      <vt:lpstr>Добавление зданий на балансе бюджетного учреждения</vt:lpstr>
      <vt:lpstr>Добавление зданий на балансе бюджетного учреждения</vt:lpstr>
      <vt:lpstr>Лист 1 «Титульный лист»</vt:lpstr>
      <vt:lpstr>Лист 3 «Информация по зданию»</vt:lpstr>
      <vt:lpstr>Лист 3. Пункт 3. Техническое описание объекта</vt:lpstr>
      <vt:lpstr>Лист 2. Пункт 5. Наличие собственного источника выработки энергии.</vt:lpstr>
      <vt:lpstr>Лист 3. Пункт 4. Сведения о потреблении энергоресурсов в базовом году</vt:lpstr>
      <vt:lpstr>Лист 3. Пункт 6. Тарифы на оплату энергоресурсов. </vt:lpstr>
      <vt:lpstr>Лист 3. Пункт 7. Сведения об оплате за энергоресурсы </vt:lpstr>
      <vt:lpstr>Лист 3. Пункт 8. Сведения об оснащенности приборами учета </vt:lpstr>
      <vt:lpstr>Лист 3. Пункт 9. Система теплопотребления</vt:lpstr>
      <vt:lpstr>Лист 3. Пункт 10. Система электропотребления</vt:lpstr>
      <vt:lpstr>Лист 2 «Информация по организации»</vt:lpstr>
      <vt:lpstr>Лист 2 «Информация по организации»</vt:lpstr>
      <vt:lpstr>Лист 2 «Информация по организации»</vt:lpstr>
      <vt:lpstr>Отправление энергодекларации на согласование в вышестоящую организацию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Каткова Евгения Игоревна</dc:creator>
  <cp:lastModifiedBy>Салихов Искандер Насихович</cp:lastModifiedBy>
  <cp:revision>105</cp:revision>
  <cp:lastPrinted>2016-06-10T05:23:55Z</cp:lastPrinted>
  <dcterms:created xsi:type="dcterms:W3CDTF">2016-04-20T09:22:06Z</dcterms:created>
  <dcterms:modified xsi:type="dcterms:W3CDTF">2016-06-10T05:47:21Z</dcterms:modified>
</cp:coreProperties>
</file>